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8" r:id="rId4"/>
    <p:sldId id="279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6" r:id="rId23"/>
    <p:sldId id="277" r:id="rId24"/>
    <p:sldId id="280" r:id="rId25"/>
    <p:sldId id="281" r:id="rId26"/>
    <p:sldId id="282" r:id="rId27"/>
    <p:sldId id="283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69" d="100"/>
          <a:sy n="69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BE3D-96A2-4525-88F8-0678C01A7D7F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FED6-F1A8-4FB9-90E2-FF4D7F211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FED6-F1A8-4FB9-90E2-FF4D7F2113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7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1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0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1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1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6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8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3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AE4F-71AF-421B-930B-F3072F3DFF0C}" type="datetimeFigureOut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D886-03F7-409F-9B43-8C5981F4F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anguagearts.pppst.com/deweydecimals.html" TargetMode="External"/><Relationship Id="rId2" Type="http://schemas.openxmlformats.org/officeDocument/2006/relationships/hyperlink" Target="http://www.ais.up.ac.za/vet/infomania/infomania14/dewey14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The Dewey Decimal Classification System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Lori  Applegate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77" y="2266950"/>
            <a:ext cx="8229600" cy="426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500 – Science &amp; Math</a:t>
            </a:r>
          </a:p>
          <a:p>
            <a:r>
              <a:rPr lang="en-US" sz="1800" dirty="0" smtClean="0"/>
              <a:t>507.8		Science Experiments</a:t>
            </a:r>
          </a:p>
          <a:p>
            <a:r>
              <a:rPr lang="en-US" sz="1800" dirty="0" smtClean="0"/>
              <a:t>510’s		Math</a:t>
            </a:r>
          </a:p>
          <a:p>
            <a:r>
              <a:rPr lang="en-US" sz="1800" dirty="0" smtClean="0"/>
              <a:t>520’s		Planets &amp; Stars</a:t>
            </a:r>
          </a:p>
          <a:p>
            <a:r>
              <a:rPr lang="en-US" sz="1800" dirty="0" smtClean="0"/>
              <a:t>525		Earth</a:t>
            </a:r>
          </a:p>
          <a:p>
            <a:r>
              <a:rPr lang="en-US" sz="1800" dirty="0" smtClean="0"/>
              <a:t>529		Time</a:t>
            </a:r>
          </a:p>
          <a:p>
            <a:r>
              <a:rPr lang="en-US" sz="1800" dirty="0" smtClean="0"/>
              <a:t>537		Electricity</a:t>
            </a:r>
          </a:p>
          <a:p>
            <a:r>
              <a:rPr lang="en-US" sz="1800" dirty="0" smtClean="0"/>
              <a:t>538		Magnets</a:t>
            </a:r>
          </a:p>
          <a:p>
            <a:r>
              <a:rPr lang="en-US" sz="1800" dirty="0" smtClean="0"/>
              <a:t>549		Rocks &amp; Minerals</a:t>
            </a:r>
          </a:p>
          <a:p>
            <a:r>
              <a:rPr lang="en-US" sz="1800" dirty="0" smtClean="0"/>
              <a:t>551.2		Volcanoes</a:t>
            </a:r>
          </a:p>
          <a:p>
            <a:r>
              <a:rPr lang="en-US" sz="1800" dirty="0" smtClean="0"/>
              <a:t>551.5		Weather</a:t>
            </a:r>
          </a:p>
          <a:p>
            <a:r>
              <a:rPr lang="en-US" sz="1800" dirty="0" smtClean="0"/>
              <a:t>552		Rock Collecting</a:t>
            </a:r>
          </a:p>
          <a:p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90" y="304800"/>
            <a:ext cx="4981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83" y="2239274"/>
            <a:ext cx="819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47" y="24384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65" y="2286000"/>
            <a:ext cx="1057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95699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00" y="3505200"/>
            <a:ext cx="1047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33" y="3505200"/>
            <a:ext cx="1009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63424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560353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58" y="5301561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500 – Science &amp; </a:t>
            </a:r>
            <a:r>
              <a:rPr lang="en-US" sz="2400" dirty="0" smtClean="0"/>
              <a:t>Math Cont.</a:t>
            </a:r>
          </a:p>
          <a:p>
            <a:r>
              <a:rPr lang="en-US" sz="1800" dirty="0" smtClean="0"/>
              <a:t>567.9		Dinosaurs</a:t>
            </a:r>
          </a:p>
          <a:p>
            <a:r>
              <a:rPr lang="en-US" sz="1800" dirty="0" smtClean="0"/>
              <a:t>582		Trees</a:t>
            </a:r>
          </a:p>
          <a:p>
            <a:r>
              <a:rPr lang="en-US" sz="1800" dirty="0" smtClean="0"/>
              <a:t>591		Zoology</a:t>
            </a:r>
          </a:p>
          <a:p>
            <a:r>
              <a:rPr lang="en-US" sz="1800" dirty="0" smtClean="0"/>
              <a:t>594		Mollusk (clams, snails, octopuses, squids)</a:t>
            </a:r>
          </a:p>
          <a:p>
            <a:r>
              <a:rPr lang="en-US" sz="1800" dirty="0" smtClean="0"/>
              <a:t>595.3		Crustaceans</a:t>
            </a:r>
          </a:p>
          <a:p>
            <a:r>
              <a:rPr lang="en-US" sz="1800" dirty="0" smtClean="0"/>
              <a:t>595.4		Spiders</a:t>
            </a:r>
          </a:p>
          <a:p>
            <a:r>
              <a:rPr lang="en-US" sz="1800" dirty="0" smtClean="0"/>
              <a:t>595.7		Insects</a:t>
            </a:r>
          </a:p>
          <a:p>
            <a:r>
              <a:rPr lang="en-US" sz="1800" dirty="0" smtClean="0"/>
              <a:t>597.06	Fish</a:t>
            </a:r>
          </a:p>
          <a:p>
            <a:r>
              <a:rPr lang="en-US" sz="1800" dirty="0" smtClean="0"/>
              <a:t>597.3		Sharks</a:t>
            </a:r>
          </a:p>
          <a:p>
            <a:r>
              <a:rPr lang="en-US" sz="1800" dirty="0" smtClean="0"/>
              <a:t>597.6		Amphibians (salamander, newt, toad, frog)		</a:t>
            </a:r>
          </a:p>
          <a:p>
            <a:r>
              <a:rPr lang="en-US" sz="1800" dirty="0" smtClean="0"/>
              <a:t>597.9		Reptiles (turtles, lizards, snakes, alligator, crocodile)</a:t>
            </a:r>
          </a:p>
          <a:p>
            <a:r>
              <a:rPr lang="en-US" sz="1800" dirty="0" smtClean="0"/>
              <a:t>598.2		Birds</a:t>
            </a:r>
          </a:p>
          <a:p>
            <a:r>
              <a:rPr lang="en-US" sz="1800" dirty="0" smtClean="0"/>
              <a:t>599		Mammals</a:t>
            </a:r>
          </a:p>
          <a:p>
            <a:r>
              <a:rPr lang="en-US" sz="1800" dirty="0" smtClean="0"/>
              <a:t>599.1		Platypus</a:t>
            </a:r>
          </a:p>
          <a:p>
            <a:r>
              <a:rPr lang="en-US" sz="1800" dirty="0" smtClean="0"/>
              <a:t>599.2		Marsupials (kangaroos, opossums)</a:t>
            </a:r>
          </a:p>
          <a:p>
            <a:r>
              <a:rPr lang="en-US" sz="1800" dirty="0" smtClean="0"/>
              <a:t>599.3		Rodents, rabbits, anteaters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16" y="304800"/>
            <a:ext cx="1200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30" y="347662"/>
            <a:ext cx="847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27" y="381000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96969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1916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66" y="2743739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829464"/>
            <a:ext cx="1266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83" y="2848424"/>
            <a:ext cx="1238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64" y="3990975"/>
            <a:ext cx="1228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21" y="4267200"/>
            <a:ext cx="1171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13" y="4424362"/>
            <a:ext cx="1790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64" y="5105400"/>
            <a:ext cx="1104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63" y="5286375"/>
            <a:ext cx="819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213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500 – Science &amp; Math </a:t>
            </a:r>
            <a:r>
              <a:rPr lang="en-US" sz="2400" dirty="0" smtClean="0"/>
              <a:t>Cont.</a:t>
            </a:r>
          </a:p>
          <a:p>
            <a:r>
              <a:rPr lang="en-US" sz="1800" dirty="0" smtClean="0"/>
              <a:t>599.4		Bats</a:t>
            </a:r>
          </a:p>
          <a:p>
            <a:r>
              <a:rPr lang="en-US" sz="1800" dirty="0" smtClean="0"/>
              <a:t>599.5		Whales &amp; dolphins</a:t>
            </a:r>
          </a:p>
          <a:p>
            <a:r>
              <a:rPr lang="en-US" sz="1800" dirty="0" smtClean="0"/>
              <a:t>599.7		Carnivores (rhinos, seals, bears, wild cats, wild dogs, bison, camels, 			    deer, seals, giraffe, raccoon, walrus)</a:t>
            </a:r>
          </a:p>
          <a:p>
            <a:r>
              <a:rPr lang="en-US" sz="1800" dirty="0" smtClean="0"/>
              <a:t>599.8		Primates (monkey, apes)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17795"/>
            <a:ext cx="1323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41" y="4114800"/>
            <a:ext cx="1304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62275"/>
            <a:ext cx="1162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914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600 – Technology</a:t>
            </a:r>
          </a:p>
          <a:p>
            <a:r>
              <a:rPr lang="en-US" sz="1800" dirty="0" smtClean="0"/>
              <a:t>600		The Way Things Work</a:t>
            </a:r>
          </a:p>
          <a:p>
            <a:r>
              <a:rPr lang="en-US" sz="1800" dirty="0" smtClean="0"/>
              <a:t>608		Inventions</a:t>
            </a:r>
          </a:p>
          <a:p>
            <a:r>
              <a:rPr lang="en-US" sz="1800" dirty="0" smtClean="0"/>
              <a:t>610’s		The Body</a:t>
            </a:r>
          </a:p>
          <a:p>
            <a:r>
              <a:rPr lang="en-US" sz="1800" dirty="0" smtClean="0"/>
              <a:t>623		Boats</a:t>
            </a:r>
          </a:p>
          <a:p>
            <a:r>
              <a:rPr lang="en-US" sz="1800" dirty="0" smtClean="0"/>
              <a:t>625		Trains</a:t>
            </a:r>
          </a:p>
          <a:p>
            <a:r>
              <a:rPr lang="en-US" sz="1800" dirty="0" smtClean="0"/>
              <a:t>629’s		Vehicles (Airplanes, helicopters, cars, trucks, space ships)</a:t>
            </a:r>
          </a:p>
          <a:p>
            <a:r>
              <a:rPr lang="en-US" sz="1800" dirty="0" smtClean="0"/>
              <a:t>635		Gardening</a:t>
            </a:r>
          </a:p>
          <a:p>
            <a:r>
              <a:rPr lang="en-US" sz="1800" dirty="0" smtClean="0"/>
              <a:t>636.1		Horses</a:t>
            </a:r>
          </a:p>
          <a:p>
            <a:r>
              <a:rPr lang="en-US" sz="1800" dirty="0" smtClean="0"/>
              <a:t>636,2		Cows &amp; llamas</a:t>
            </a:r>
          </a:p>
          <a:p>
            <a:r>
              <a:rPr lang="en-US" sz="1800" dirty="0" smtClean="0"/>
              <a:t>636.3		Sheep &amp; goats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50101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09" y="2216987"/>
            <a:ext cx="895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04688"/>
            <a:ext cx="657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88" y="3489744"/>
            <a:ext cx="1638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09" y="3471413"/>
            <a:ext cx="1447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28425"/>
            <a:ext cx="1390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95" y="4640830"/>
            <a:ext cx="1171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4668147"/>
            <a:ext cx="1409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4254"/>
            <a:ext cx="10858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257800"/>
            <a:ext cx="885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57"/>
            <a:ext cx="8229600" cy="58213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600 – </a:t>
            </a:r>
            <a:r>
              <a:rPr lang="en-US" sz="2400" dirty="0" smtClean="0"/>
              <a:t>Technology Cont.</a:t>
            </a:r>
          </a:p>
          <a:p>
            <a:r>
              <a:rPr lang="en-US" sz="1800" dirty="0" smtClean="0"/>
              <a:t>636.4		Pigs</a:t>
            </a:r>
          </a:p>
          <a:p>
            <a:r>
              <a:rPr lang="en-US" sz="1800" dirty="0" smtClean="0"/>
              <a:t>636.5		Poultry (chickens, turkeys, ducks)</a:t>
            </a:r>
          </a:p>
          <a:p>
            <a:r>
              <a:rPr lang="en-US" sz="1800" dirty="0" smtClean="0"/>
              <a:t>636.7		Dogs</a:t>
            </a:r>
          </a:p>
          <a:p>
            <a:r>
              <a:rPr lang="en-US" sz="1800" dirty="0" smtClean="0"/>
              <a:t>636.8		Cats</a:t>
            </a:r>
          </a:p>
          <a:p>
            <a:r>
              <a:rPr lang="en-US" sz="1800" dirty="0" smtClean="0"/>
              <a:t>641.5		Cookbooks</a:t>
            </a:r>
          </a:p>
          <a:p>
            <a:r>
              <a:rPr lang="en-US" sz="1800" dirty="0" smtClean="0"/>
              <a:t>686		How a book is made</a:t>
            </a:r>
          </a:p>
          <a:p>
            <a:r>
              <a:rPr lang="en-US" sz="1800" dirty="0" smtClean="0"/>
              <a:t>690’s		How buildings are made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13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53" y="4908699"/>
            <a:ext cx="12763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62336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24249"/>
            <a:ext cx="1200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942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247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33762"/>
            <a:ext cx="1133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7887"/>
            <a:ext cx="8229600" cy="39163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700 – The Arts &amp; Sports</a:t>
            </a:r>
          </a:p>
          <a:p>
            <a:r>
              <a:rPr lang="en-US" sz="1800" dirty="0" smtClean="0"/>
              <a:t>700-709	Art History and artist</a:t>
            </a:r>
          </a:p>
          <a:p>
            <a:r>
              <a:rPr lang="en-US" sz="1800" dirty="0" smtClean="0"/>
              <a:t>741		How to draw</a:t>
            </a:r>
          </a:p>
          <a:p>
            <a:r>
              <a:rPr lang="en-US" sz="1800" dirty="0" smtClean="0"/>
              <a:t>745.5		Crafts</a:t>
            </a:r>
          </a:p>
          <a:p>
            <a:r>
              <a:rPr lang="en-US" sz="1800" dirty="0" smtClean="0"/>
              <a:t>770		Photography</a:t>
            </a:r>
          </a:p>
          <a:p>
            <a:r>
              <a:rPr lang="en-US" sz="1800" dirty="0" smtClean="0"/>
              <a:t>784		Song Books</a:t>
            </a:r>
          </a:p>
          <a:p>
            <a:r>
              <a:rPr lang="en-US" sz="1800" dirty="0" smtClean="0"/>
              <a:t>791.3		Circus</a:t>
            </a:r>
          </a:p>
          <a:p>
            <a:r>
              <a:rPr lang="en-US" sz="1800" dirty="0" smtClean="0"/>
              <a:t>791.4		Movies</a:t>
            </a:r>
          </a:p>
          <a:p>
            <a:r>
              <a:rPr lang="en-US" sz="1800" dirty="0" smtClean="0"/>
              <a:t>791.5		Puppets</a:t>
            </a:r>
          </a:p>
          <a:p>
            <a:r>
              <a:rPr lang="en-US" sz="1800" dirty="0" smtClean="0"/>
              <a:t>792.8		Ballet</a:t>
            </a:r>
          </a:p>
          <a:p>
            <a:r>
              <a:rPr lang="en-US" sz="1800" dirty="0" smtClean="0"/>
              <a:t>793.8		Magic Tricks</a:t>
            </a:r>
          </a:p>
          <a:p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2400"/>
            <a:ext cx="59817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2362198"/>
            <a:ext cx="1104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16" y="2428874"/>
            <a:ext cx="1181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328987"/>
            <a:ext cx="1543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6" y="48441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15" y="3912975"/>
            <a:ext cx="1209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00" y="4691775"/>
            <a:ext cx="847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70" y="3738562"/>
            <a:ext cx="942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44445"/>
            <a:ext cx="8229600" cy="58975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700 – The Arts &amp; </a:t>
            </a:r>
            <a:r>
              <a:rPr lang="en-US" sz="2400" dirty="0" smtClean="0"/>
              <a:t>Sports Cont.</a:t>
            </a:r>
          </a:p>
          <a:p>
            <a:r>
              <a:rPr lang="en-US" sz="1800" dirty="0" smtClean="0"/>
              <a:t>794		Games</a:t>
            </a:r>
          </a:p>
          <a:p>
            <a:r>
              <a:rPr lang="en-US" sz="1800" dirty="0" smtClean="0"/>
              <a:t>796.2		Skateboarding</a:t>
            </a:r>
          </a:p>
          <a:p>
            <a:r>
              <a:rPr lang="en-US" sz="1800" dirty="0" smtClean="0"/>
              <a:t>796.32	Basketball</a:t>
            </a:r>
          </a:p>
          <a:p>
            <a:r>
              <a:rPr lang="en-US" sz="1800" dirty="0" smtClean="0"/>
              <a:t>796.33	Football</a:t>
            </a:r>
          </a:p>
          <a:p>
            <a:r>
              <a:rPr lang="en-US" sz="1800" dirty="0" smtClean="0"/>
              <a:t>796.334	Soccer</a:t>
            </a:r>
          </a:p>
          <a:p>
            <a:r>
              <a:rPr lang="en-US" sz="1800" dirty="0" smtClean="0"/>
              <a:t>796.357	Baseball</a:t>
            </a:r>
          </a:p>
          <a:p>
            <a:r>
              <a:rPr lang="en-US" sz="1800" dirty="0" smtClean="0"/>
              <a:t>796.7		Auto racing</a:t>
            </a:r>
          </a:p>
          <a:p>
            <a:r>
              <a:rPr lang="en-US" sz="1800" dirty="0" smtClean="0"/>
              <a:t>796.8		Martial Arts</a:t>
            </a:r>
          </a:p>
          <a:p>
            <a:r>
              <a:rPr lang="en-US" sz="1800" dirty="0" smtClean="0"/>
              <a:t>796.9		Snowboarding</a:t>
            </a:r>
          </a:p>
          <a:p>
            <a:r>
              <a:rPr lang="en-US" sz="1800" dirty="0" smtClean="0"/>
              <a:t>798.2		Horseback Riding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71" y="304800"/>
            <a:ext cx="1000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2286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212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" y="4951383"/>
            <a:ext cx="866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2" y="1981200"/>
            <a:ext cx="1076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5100996"/>
            <a:ext cx="1247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399"/>
            <a:ext cx="12192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59676"/>
            <a:ext cx="1295400" cy="13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38" y="4343400"/>
            <a:ext cx="18796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800 – Literature</a:t>
            </a:r>
          </a:p>
          <a:p>
            <a:r>
              <a:rPr lang="en-US" sz="1800" dirty="0" smtClean="0"/>
              <a:t>808		How to Write</a:t>
            </a:r>
          </a:p>
          <a:p>
            <a:r>
              <a:rPr lang="en-US" sz="1800" dirty="0" smtClean="0"/>
              <a:t>808.81	Poetry Collections</a:t>
            </a:r>
          </a:p>
          <a:p>
            <a:r>
              <a:rPr lang="en-US" sz="1800" dirty="0" smtClean="0"/>
              <a:t>808.83	Short Stories</a:t>
            </a:r>
          </a:p>
          <a:p>
            <a:r>
              <a:rPr lang="en-US" sz="1800" dirty="0" smtClean="0"/>
              <a:t>811		American Poetry</a:t>
            </a:r>
          </a:p>
          <a:p>
            <a:r>
              <a:rPr lang="en-US" sz="1800" dirty="0" smtClean="0"/>
              <a:t>812		Plays</a:t>
            </a:r>
          </a:p>
          <a:p>
            <a:r>
              <a:rPr lang="en-US" sz="1800" dirty="0" smtClean="0"/>
              <a:t>818.54	Jokes and Riddles	</a:t>
            </a:r>
          </a:p>
          <a:p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14" y="152400"/>
            <a:ext cx="6305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152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2172"/>
            <a:ext cx="2457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23" y="4267200"/>
            <a:ext cx="1571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89" y="4005262"/>
            <a:ext cx="1733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900 – Geography &amp; History</a:t>
            </a:r>
          </a:p>
          <a:p>
            <a:r>
              <a:rPr lang="en-US" sz="1800" dirty="0" smtClean="0"/>
              <a:t>910.4		Shipwrecks</a:t>
            </a:r>
          </a:p>
          <a:p>
            <a:r>
              <a:rPr lang="en-US" sz="1800" dirty="0" smtClean="0"/>
              <a:t>910.4		Pirates &amp; Explorers</a:t>
            </a:r>
          </a:p>
          <a:p>
            <a:r>
              <a:rPr lang="en-US" sz="1800" dirty="0" smtClean="0"/>
              <a:t>912		Atlases</a:t>
            </a:r>
          </a:p>
          <a:p>
            <a:r>
              <a:rPr lang="en-US" sz="1800" dirty="0" smtClean="0"/>
              <a:t>914-916	Countries of the World</a:t>
            </a:r>
          </a:p>
          <a:p>
            <a:r>
              <a:rPr lang="en-US" sz="1800" dirty="0" smtClean="0"/>
              <a:t>917		United States</a:t>
            </a:r>
          </a:p>
          <a:p>
            <a:r>
              <a:rPr lang="en-US" sz="1800" dirty="0" smtClean="0"/>
              <a:t>917.4		New Hampshire</a:t>
            </a:r>
          </a:p>
          <a:p>
            <a:r>
              <a:rPr lang="en-US" sz="1800" dirty="0" smtClean="0"/>
              <a:t>929.9		Flags</a:t>
            </a:r>
          </a:p>
          <a:p>
            <a:r>
              <a:rPr lang="en-US" sz="1800" dirty="0" smtClean="0"/>
              <a:t>932		Ancient Egypt &amp; Mummies</a:t>
            </a:r>
          </a:p>
          <a:p>
            <a:r>
              <a:rPr lang="en-US" sz="1800" dirty="0" smtClean="0"/>
              <a:t>937		Roman History</a:t>
            </a:r>
          </a:p>
          <a:p>
            <a:r>
              <a:rPr lang="en-US" sz="1800" dirty="0" smtClean="0"/>
              <a:t>938		Greek History</a:t>
            </a:r>
            <a:endParaRPr 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243"/>
            <a:ext cx="3248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286000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5" y="5489082"/>
            <a:ext cx="9810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77" y="2500312"/>
            <a:ext cx="1266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6" y="565030"/>
            <a:ext cx="3429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02" y="4391074"/>
            <a:ext cx="2300286" cy="17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53340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57451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900 – Geography &amp; </a:t>
            </a:r>
            <a:r>
              <a:rPr lang="en-US" sz="2400" dirty="0" smtClean="0"/>
              <a:t>History Cont.</a:t>
            </a:r>
          </a:p>
          <a:p>
            <a:r>
              <a:rPr lang="en-US" sz="1800" dirty="0" smtClean="0"/>
              <a:t>940		Middle Ages and Knights</a:t>
            </a:r>
          </a:p>
          <a:p>
            <a:r>
              <a:rPr lang="en-US" sz="1800" dirty="0" smtClean="0"/>
              <a:t>973		US History</a:t>
            </a:r>
          </a:p>
          <a:p>
            <a:r>
              <a:rPr lang="en-US" sz="1800" dirty="0" smtClean="0"/>
              <a:t>978		Cowboys &amp; the Wild West</a:t>
            </a:r>
          </a:p>
          <a:p>
            <a:r>
              <a:rPr lang="en-US" sz="1800" dirty="0" smtClean="0"/>
              <a:t>998		Arctic &amp; Antarctica</a:t>
            </a: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1685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552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7012"/>
            <a:ext cx="3362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005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819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Who was </a:t>
            </a:r>
            <a:r>
              <a:rPr lang="en-US" dirty="0" err="1" smtClean="0"/>
              <a:t>Melvil</a:t>
            </a:r>
            <a:r>
              <a:rPr lang="en-US" dirty="0" smtClean="0"/>
              <a:t> Dewey?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err="1" smtClean="0"/>
              <a:t>Melvil</a:t>
            </a:r>
            <a:r>
              <a:rPr lang="en-US" sz="2000" dirty="0" smtClean="0"/>
              <a:t> Dewey 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Was a librarian who created the Dewey Decimal Classification System in 1873 when he was 22 years old, and published it in 1876.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Dewey believed that if libraries used one system to organize their books then people could find their books in any library.</a:t>
            </a:r>
          </a:p>
          <a:p>
            <a:pPr>
              <a:buFont typeface="Wingdings" pitchFamily="2" charset="2"/>
              <a:buChar char="v"/>
            </a:pPr>
            <a:endParaRPr lang="en-US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Dewey’s system organized books into subject categories instead of alphabetical in the non-fiction.  Now books could be placed on the shelves with other books that are about the same subject.</a:t>
            </a:r>
            <a:endParaRPr lang="en-US" sz="1400" dirty="0"/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Mr. Dewey helped to establish the very first school for librarians at Columbia University.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Mr. Dewey helped to establish the American Library Association, which is a very important organization for libraries all over the United States. 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Mr. Dewey passed away when he was 80 years old in 1931. </a:t>
            </a:r>
          </a:p>
          <a:p>
            <a:pPr>
              <a:buFont typeface="Wingdings" pitchFamily="2" charset="2"/>
              <a:buChar char="v"/>
            </a:pPr>
            <a:endParaRPr lang="en-US" sz="1400" dirty="0"/>
          </a:p>
          <a:p>
            <a:pPr>
              <a:buFont typeface="Wingdings" pitchFamily="2" charset="2"/>
              <a:buChar char="v"/>
            </a:pP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05325"/>
            <a:ext cx="2238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0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4912145" cy="5973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060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The Dewey Decimal Classification System:</a:t>
            </a:r>
            <a:br>
              <a:rPr lang="en-US" sz="3600" dirty="0" smtClean="0"/>
            </a:br>
            <a:r>
              <a:rPr lang="en-US" sz="3600" dirty="0" smtClean="0"/>
              <a:t>Call Numbers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black"/>
                </a:solidFill>
              </a:rPr>
              <a:t>Again in </a:t>
            </a:r>
            <a:r>
              <a:rPr lang="en-US" sz="1800" dirty="0">
                <a:solidFill>
                  <a:prstClr val="black"/>
                </a:solidFill>
              </a:rPr>
              <a:t>this DDCS there is a </a:t>
            </a:r>
            <a:r>
              <a:rPr lang="en-US" sz="1800" u="sng" dirty="0">
                <a:solidFill>
                  <a:prstClr val="black"/>
                </a:solidFill>
              </a:rPr>
              <a:t>call number</a:t>
            </a:r>
            <a:r>
              <a:rPr lang="en-US" sz="1800" dirty="0">
                <a:solidFill>
                  <a:prstClr val="black"/>
                </a:solidFill>
              </a:rPr>
              <a:t> on the spine of each book, or other library item, that is like the address for the book.  We find books on the shelf using their call number (address).</a:t>
            </a:r>
          </a:p>
          <a:p>
            <a:pPr lvl="0" indent="-285750">
              <a:buFont typeface="Wingdings" pitchFamily="2" charset="2"/>
              <a:buChar char="v"/>
            </a:pPr>
            <a:r>
              <a:rPr lang="en-US" sz="1800" dirty="0">
                <a:solidFill>
                  <a:prstClr val="black"/>
                </a:solidFill>
              </a:rPr>
              <a:t>The books (or items) are put on the shelf in number order.</a:t>
            </a:r>
          </a:p>
          <a:p>
            <a:pPr lvl="0" indent="-285750">
              <a:buFont typeface="Wingdings" pitchFamily="2" charset="2"/>
              <a:buChar char="v"/>
            </a:pPr>
            <a:endParaRPr lang="en-US" sz="1800" dirty="0">
              <a:solidFill>
                <a:prstClr val="black"/>
              </a:solidFill>
            </a:endParaRPr>
          </a:p>
          <a:p>
            <a:pPr marL="57150" lv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57150" lv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55808"/>
              </p:ext>
            </p:extLst>
          </p:nvPr>
        </p:nvGraphicFramePr>
        <p:xfrm>
          <a:off x="1371600" y="3200400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804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749.12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749.12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749.13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751.01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Aya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751.23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Aya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00200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0264" y="4800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19864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0264" y="5638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97425"/>
            <a:ext cx="19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5908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90026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40902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4800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7685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484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39000" y="479742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90800" y="4800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6725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3880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29400" y="47974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5635625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81400" y="562843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57725" y="5638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38800" y="562843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40902" y="562843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Call Numbers/Book Addresses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Non-fiction books are put on the shelf by number, and then by the first three letters of the author’s last name (Cutter line).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3134"/>
              </p:ext>
            </p:extLst>
          </p:nvPr>
        </p:nvGraphicFramePr>
        <p:xfrm>
          <a:off x="1447800" y="2971800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804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749.1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751.01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Aya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751.01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Fiction Call 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8229600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Mr. Dewey originally put fiction under category 800 (810) of the DDCS.</a:t>
            </a:r>
          </a:p>
          <a:p>
            <a:r>
              <a:rPr lang="en-US" sz="1800" dirty="0" smtClean="0"/>
              <a:t>There are too many fiction books to fit in the non-fiction section, so fiction books have their own sections in the library.  </a:t>
            </a:r>
          </a:p>
          <a:p>
            <a:endParaRPr lang="en-US" sz="1800" dirty="0"/>
          </a:p>
          <a:p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fiction call number </a:t>
            </a:r>
            <a:r>
              <a:rPr lang="en-US" sz="1800" dirty="0" smtClean="0"/>
              <a:t>is made up of the first three letters of the author’s last name.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Example:  </a:t>
            </a:r>
          </a:p>
          <a:p>
            <a:pPr marL="0" indent="0">
              <a:buNone/>
            </a:pPr>
            <a:r>
              <a:rPr lang="en-US" sz="1800" dirty="0" smtClean="0"/>
              <a:t>				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	</a:t>
            </a:r>
            <a:r>
              <a:rPr lang="en-US" sz="1200" dirty="0" smtClean="0"/>
              <a:t>E			              F</a:t>
            </a:r>
          </a:p>
          <a:p>
            <a:pPr marL="0" indent="0">
              <a:buNone/>
            </a:pPr>
            <a:r>
              <a:rPr lang="en-US" sz="1200" dirty="0"/>
              <a:t>	 </a:t>
            </a:r>
            <a:r>
              <a:rPr lang="en-US" sz="1200" dirty="0" smtClean="0"/>
              <a:t>                        </a:t>
            </a:r>
            <a:r>
              <a:rPr lang="en-US" sz="1200" dirty="0" err="1" smtClean="0"/>
              <a:t>Bre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					           </a:t>
            </a:r>
            <a:r>
              <a:rPr lang="en-US" sz="1200" dirty="0">
                <a:solidFill>
                  <a:prstClr val="black"/>
                </a:solidFill>
              </a:rPr>
              <a:t> Cle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	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14650" y="41148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12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11947" y="4421037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02350" y="4432539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4421037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1500" y="4114800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5804139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8800" y="5490712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Locating Fiction Books on the 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Fiction books, and other items, are found on the shelf in alphabetical order by the first three letters of the authors last name.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Example: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43372"/>
              </p:ext>
            </p:extLst>
          </p:nvPr>
        </p:nvGraphicFramePr>
        <p:xfrm>
          <a:off x="1371600" y="3048000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804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Sta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Review Questions</a:t>
            </a:r>
          </a:p>
          <a:p>
            <a:pPr>
              <a:buAutoNum type="arabicPeriod"/>
            </a:pPr>
            <a:r>
              <a:rPr lang="en-US" sz="1800" dirty="0" smtClean="0"/>
              <a:t>Who is the person who created the Dewey Decimal Classification System?</a:t>
            </a:r>
          </a:p>
          <a:p>
            <a:pPr>
              <a:buAutoNum type="arabicPeriod"/>
            </a:pPr>
            <a:r>
              <a:rPr lang="en-US" sz="1800" dirty="0" smtClean="0"/>
              <a:t>What is the Dewey Decimal Classification System?</a:t>
            </a:r>
          </a:p>
          <a:p>
            <a:pPr>
              <a:buAutoNum type="arabicPeriod"/>
            </a:pPr>
            <a:r>
              <a:rPr lang="en-US" sz="1800" dirty="0" smtClean="0"/>
              <a:t>How many main categories are there in the DDCS?</a:t>
            </a:r>
          </a:p>
          <a:p>
            <a:pPr>
              <a:buAutoNum type="arabicPeriod"/>
            </a:pPr>
            <a:r>
              <a:rPr lang="en-US" sz="1800" dirty="0" smtClean="0"/>
              <a:t>What is a call number?</a:t>
            </a:r>
          </a:p>
          <a:p>
            <a:pPr>
              <a:buAutoNum type="arabicPeriod"/>
            </a:pPr>
            <a:r>
              <a:rPr lang="en-US" sz="1800" dirty="0" smtClean="0"/>
              <a:t>What does a fiction call number look like?</a:t>
            </a:r>
          </a:p>
          <a:p>
            <a:pPr>
              <a:buAutoNum type="arabicPeriod"/>
            </a:pPr>
            <a:r>
              <a:rPr lang="en-US" sz="1800" dirty="0" smtClean="0"/>
              <a:t>What does a non-fiction call number look like? </a:t>
            </a:r>
          </a:p>
          <a:p>
            <a:pPr>
              <a:buAutoNum type="arabicPeriod"/>
            </a:pPr>
            <a:endParaRPr lang="en-US" sz="1800" dirty="0" smtClean="0"/>
          </a:p>
          <a:p>
            <a:pPr>
              <a:buAutoNum type="arabi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664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Review Answers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Review </a:t>
            </a:r>
            <a:r>
              <a:rPr lang="en-US" dirty="0" smtClean="0">
                <a:solidFill>
                  <a:prstClr val="black"/>
                </a:solidFill>
              </a:rPr>
              <a:t>Question Answers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1.  What </a:t>
            </a:r>
            <a:r>
              <a:rPr lang="en-US" sz="1200" dirty="0">
                <a:solidFill>
                  <a:prstClr val="black"/>
                </a:solidFill>
              </a:rPr>
              <a:t>is the Dewey Decimal Classification System</a:t>
            </a:r>
            <a:r>
              <a:rPr lang="en-US" sz="1200" dirty="0" smtClean="0">
                <a:solidFill>
                  <a:prstClr val="black"/>
                </a:solidFill>
              </a:rPr>
              <a:t>?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It is a system to organize books, and other materials, on the library </a:t>
            </a:r>
            <a:r>
              <a:rPr lang="en-US" sz="1200" dirty="0" smtClean="0">
                <a:solidFill>
                  <a:srgbClr val="FF0000"/>
                </a:solidFill>
              </a:rPr>
              <a:t>shelves, so </a:t>
            </a:r>
            <a:r>
              <a:rPr lang="en-US" sz="1200" dirty="0">
                <a:solidFill>
                  <a:srgbClr val="FF0000"/>
                </a:solidFill>
              </a:rPr>
              <a:t>that we </a:t>
            </a:r>
            <a:r>
              <a:rPr lang="en-US" sz="1200" dirty="0" smtClean="0">
                <a:solidFill>
                  <a:srgbClr val="FF0000"/>
                </a:solidFill>
              </a:rPr>
              <a:t>can </a:t>
            </a:r>
            <a:r>
              <a:rPr lang="en-US" sz="1200" dirty="0">
                <a:solidFill>
                  <a:srgbClr val="FF0000"/>
                </a:solidFill>
              </a:rPr>
              <a:t>find them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2.  Who </a:t>
            </a:r>
            <a:r>
              <a:rPr lang="en-US" sz="1200" dirty="0">
                <a:solidFill>
                  <a:prstClr val="black"/>
                </a:solidFill>
              </a:rPr>
              <a:t>is the person who created the Dewey Decimal Classification System?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prstClr val="black"/>
                </a:solidFill>
              </a:rPr>
              <a:t>	Answer:  </a:t>
            </a:r>
            <a:r>
              <a:rPr lang="en-US" sz="1200" dirty="0" err="1">
                <a:solidFill>
                  <a:srgbClr val="FF0000"/>
                </a:solidFill>
              </a:rPr>
              <a:t>Melvil</a:t>
            </a:r>
            <a:r>
              <a:rPr lang="en-US" sz="1200" dirty="0">
                <a:solidFill>
                  <a:srgbClr val="FF0000"/>
                </a:solidFill>
              </a:rPr>
              <a:t> Dewey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3.  How </a:t>
            </a:r>
            <a:r>
              <a:rPr lang="en-US" sz="1200" dirty="0">
                <a:solidFill>
                  <a:prstClr val="black"/>
                </a:solidFill>
              </a:rPr>
              <a:t>many main categories are there in the DDCS</a:t>
            </a:r>
            <a:r>
              <a:rPr lang="en-US" sz="1200" dirty="0" smtClean="0">
                <a:solidFill>
                  <a:prstClr val="black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Answer:  </a:t>
            </a:r>
            <a:r>
              <a:rPr lang="en-US" sz="1200" dirty="0" smtClean="0">
                <a:solidFill>
                  <a:srgbClr val="FF0000"/>
                </a:solidFill>
              </a:rPr>
              <a:t>10</a:t>
            </a:r>
            <a:endParaRPr lang="en-US" sz="1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4.  What </a:t>
            </a:r>
            <a:r>
              <a:rPr lang="en-US" sz="1200" dirty="0">
                <a:solidFill>
                  <a:prstClr val="black"/>
                </a:solidFill>
              </a:rPr>
              <a:t>is a call number</a:t>
            </a:r>
            <a:r>
              <a:rPr lang="en-US" sz="1200" dirty="0" smtClean="0">
                <a:solidFill>
                  <a:prstClr val="black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Answer:  </a:t>
            </a:r>
            <a:r>
              <a:rPr lang="en-US" sz="1200" dirty="0" smtClean="0">
                <a:solidFill>
                  <a:srgbClr val="FF0000"/>
                </a:solidFill>
              </a:rPr>
              <a:t>A call number is the books address on the library shelves.    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5.  What </a:t>
            </a:r>
            <a:r>
              <a:rPr lang="en-US" sz="1200" dirty="0">
                <a:solidFill>
                  <a:prstClr val="black"/>
                </a:solidFill>
              </a:rPr>
              <a:t>does a fiction call number look like</a:t>
            </a:r>
            <a:r>
              <a:rPr lang="en-US" sz="1200" dirty="0" smtClean="0">
                <a:solidFill>
                  <a:prstClr val="black"/>
                </a:solidFill>
              </a:rPr>
              <a:t>?	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	Answer: </a:t>
            </a:r>
            <a:r>
              <a:rPr lang="en-US" sz="1200" dirty="0" smtClean="0">
                <a:solidFill>
                  <a:srgbClr val="FF0000"/>
                </a:solidFill>
              </a:rPr>
              <a:t>A fiction call number has the first three letters of the author’s last name.     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6.  What </a:t>
            </a:r>
            <a:r>
              <a:rPr lang="en-US" sz="1200" dirty="0">
                <a:solidFill>
                  <a:prstClr val="black"/>
                </a:solidFill>
              </a:rPr>
              <a:t>does a non-fiction call number look like?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200" dirty="0">
                <a:solidFill>
                  <a:prstClr val="black"/>
                </a:solidFill>
              </a:rPr>
              <a:t>	</a:t>
            </a:r>
            <a:r>
              <a:rPr lang="en-US" sz="1200" dirty="0" smtClean="0">
                <a:solidFill>
                  <a:prstClr val="black"/>
                </a:solidFill>
              </a:rPr>
              <a:t>Answer: </a:t>
            </a:r>
            <a:r>
              <a:rPr lang="en-US" sz="1200" dirty="0" smtClean="0">
                <a:solidFill>
                  <a:srgbClr val="FF0000"/>
                </a:solidFill>
              </a:rPr>
              <a:t>A decimal number for the books’ subject, and the first three letters of the author’s last name.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r>
              <a:rPr lang="en-US" sz="400" dirty="0">
                <a:solidFill>
                  <a:prstClr val="black"/>
                </a:solidFill>
              </a:rPr>
              <a:t> </a:t>
            </a:r>
            <a:endParaRPr lang="en-US" sz="400" dirty="0" smtClean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en-US" sz="400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AutoNum type="arabicPeriod"/>
            </a:pPr>
            <a:endParaRPr lang="en-US" sz="1500" dirty="0" smtClean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AutoNum type="arabicPeriod"/>
            </a:pPr>
            <a:endParaRPr lang="en-US" sz="18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AutoNum type="arabicPeriod"/>
            </a:pPr>
            <a:endParaRPr lang="en-US" sz="1400" dirty="0">
              <a:solidFill>
                <a:prstClr val="black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09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sz="1800" dirty="0" smtClean="0"/>
              <a:t>Sources:	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a typeface="Calibri"/>
                <a:cs typeface="Times New Roman"/>
              </a:rPr>
              <a:t>Basic library skills, </a:t>
            </a:r>
            <a:r>
              <a:rPr lang="en-US" sz="1800" i="1" dirty="0" err="1">
                <a:ea typeface="Calibri"/>
                <a:cs typeface="Times New Roman"/>
              </a:rPr>
              <a:t>n.d.</a:t>
            </a:r>
            <a:r>
              <a:rPr lang="en-US" sz="1800" i="1" dirty="0">
                <a:ea typeface="Calibri"/>
                <a:cs typeface="Times New Roman"/>
              </a:rPr>
              <a:t> (1971). </a:t>
            </a:r>
            <a:r>
              <a:rPr lang="en-US" sz="1800" i="1" dirty="0" err="1">
                <a:ea typeface="Calibri"/>
                <a:cs typeface="Times New Roman"/>
              </a:rPr>
              <a:t>Wilkinsberg</a:t>
            </a:r>
            <a:r>
              <a:rPr lang="en-US" sz="1800" i="1" dirty="0">
                <a:ea typeface="Calibri"/>
                <a:cs typeface="Times New Roman"/>
              </a:rPr>
              <a:t>, PA: Milliken Publishing Company</a:t>
            </a:r>
            <a:r>
              <a:rPr lang="en-US" sz="1800" i="1" dirty="0" smtClean="0">
                <a:ea typeface="Calibri"/>
                <a:cs typeface="Times New Roman"/>
              </a:rPr>
              <a:t>.  (Authors name not available)</a:t>
            </a:r>
            <a:endParaRPr lang="en-US" sz="1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Information on the Dewey Decimal Classification taken from:  </a:t>
            </a:r>
            <a:r>
              <a:rPr lang="en-US" sz="1800" dirty="0" err="1">
                <a:ea typeface="Calibri"/>
                <a:cs typeface="Times New Roman"/>
              </a:rPr>
              <a:t>Weisburg</a:t>
            </a:r>
            <a:r>
              <a:rPr lang="en-US" sz="1800" dirty="0">
                <a:ea typeface="Calibri"/>
                <a:cs typeface="Times New Roman"/>
              </a:rPr>
              <a:t>, H. &amp; </a:t>
            </a:r>
            <a:r>
              <a:rPr lang="en-US" sz="1800" dirty="0" err="1">
                <a:ea typeface="Calibri"/>
                <a:cs typeface="Times New Roman"/>
              </a:rPr>
              <a:t>Toor</a:t>
            </a:r>
            <a:r>
              <a:rPr lang="en-US" sz="1800" dirty="0">
                <a:ea typeface="Calibri"/>
                <a:cs typeface="Times New Roman"/>
              </a:rPr>
              <a:t>, </a:t>
            </a:r>
            <a:r>
              <a:rPr lang="en-US" sz="1800" dirty="0" smtClean="0">
                <a:ea typeface="Calibri"/>
                <a:cs typeface="Times New Roman"/>
              </a:rPr>
              <a:t>R. </a:t>
            </a:r>
            <a:r>
              <a:rPr lang="en-US" sz="1800" i="1" dirty="0" smtClean="0">
                <a:ea typeface="Calibri"/>
                <a:cs typeface="Times New Roman"/>
              </a:rPr>
              <a:t>Teacher’s </a:t>
            </a:r>
            <a:r>
              <a:rPr lang="en-US" sz="1800" i="1" dirty="0">
                <a:ea typeface="Calibri"/>
                <a:cs typeface="Times New Roman"/>
              </a:rPr>
              <a:t>Portfolio of Library Skills Lessons &amp; </a:t>
            </a:r>
            <a:r>
              <a:rPr lang="en-US" sz="1800" i="1" dirty="0" smtClean="0">
                <a:ea typeface="Calibri"/>
                <a:cs typeface="Times New Roman"/>
              </a:rPr>
              <a:t>Activities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n-US" sz="1800" dirty="0">
                <a:ea typeface="Calibri"/>
                <a:cs typeface="Times New Roman"/>
              </a:rPr>
              <a:t>(1985). </a:t>
            </a:r>
            <a:r>
              <a:rPr lang="en-US" sz="1800" dirty="0" smtClean="0">
                <a:ea typeface="Calibri"/>
                <a:cs typeface="Times New Roman"/>
              </a:rPr>
              <a:t>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          The </a:t>
            </a:r>
            <a:r>
              <a:rPr lang="en-US" sz="1800" dirty="0">
                <a:ea typeface="Calibri"/>
                <a:cs typeface="Times New Roman"/>
              </a:rPr>
              <a:t>Center for </a:t>
            </a:r>
            <a:r>
              <a:rPr lang="en-US" sz="1800" dirty="0" smtClean="0">
                <a:ea typeface="Calibri"/>
                <a:cs typeface="Times New Roman"/>
              </a:rPr>
              <a:t>Applied Research </a:t>
            </a:r>
            <a:r>
              <a:rPr lang="en-US" sz="1800" dirty="0">
                <a:ea typeface="Calibri"/>
                <a:cs typeface="Times New Roman"/>
              </a:rPr>
              <a:t>in Education, Inc.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Campbell, L., Knight Mayfield, L., &amp; Smith, G. (1989). </a:t>
            </a:r>
            <a:r>
              <a:rPr lang="en-US" sz="1800" i="1" dirty="0">
                <a:ea typeface="Calibri"/>
                <a:cs typeface="Times New Roman"/>
              </a:rPr>
              <a:t>A student's guide on how to use a library</a:t>
            </a:r>
            <a:r>
              <a:rPr lang="en-US" sz="1800" dirty="0">
                <a:ea typeface="Calibri"/>
                <a:cs typeface="Times New Roman"/>
              </a:rPr>
              <a:t>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          Wilkinsburg</a:t>
            </a:r>
            <a:r>
              <a:rPr lang="en-US" sz="1800" dirty="0">
                <a:ea typeface="Calibri"/>
                <a:cs typeface="Times New Roman"/>
              </a:rPr>
              <a:t>, PA: Hayes School Publishing Company</a:t>
            </a:r>
            <a:r>
              <a:rPr lang="en-US" sz="1800" dirty="0" smtClean="0">
                <a:ea typeface="Calibri"/>
                <a:cs typeface="Times New Roman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How to Find Items in the Library. (2013). Retrieved </a:t>
            </a:r>
            <a:r>
              <a:rPr lang="en-US" sz="1800" dirty="0" smtClean="0">
                <a:ea typeface="Calibri"/>
                <a:cs typeface="Times New Roman"/>
              </a:rPr>
              <a:t>from  </a:t>
            </a:r>
            <a:r>
              <a:rPr lang="en-US" sz="1800" i="1" dirty="0" smtClean="0">
                <a:ea typeface="Calibri"/>
                <a:cs typeface="Times New Roman"/>
                <a:hlinkClick r:id="rId2"/>
              </a:rPr>
              <a:t>http</a:t>
            </a:r>
            <a:r>
              <a:rPr lang="en-US" sz="1800" i="1" dirty="0">
                <a:ea typeface="Calibri"/>
                <a:cs typeface="Times New Roman"/>
                <a:hlinkClick r:id="rId2"/>
              </a:rPr>
              <a:t>://</a:t>
            </a:r>
            <a:r>
              <a:rPr lang="en-US" sz="1800" i="1" dirty="0" smtClean="0">
                <a:ea typeface="Calibri"/>
                <a:cs typeface="Times New Roman"/>
                <a:hlinkClick r:id="rId2"/>
              </a:rPr>
              <a:t>www.ais.up.ac.za/vet/infomania/infomania14/dewey14.htm</a:t>
            </a:r>
            <a:endParaRPr lang="en-US" sz="1800" i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Dewey Decimal System at pppst.com, The Numbers in Non-Fiction Power Point, retrieved from: </a:t>
            </a:r>
            <a:r>
              <a:rPr lang="en-US" sz="18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http://languagearts.pppst.com/deweydecimals.html</a:t>
            </a:r>
            <a:endParaRPr lang="en-US" sz="1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a typeface="Calibri"/>
                <a:cs typeface="Times New Roman"/>
              </a:rPr>
              <a:t> 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a typeface="Calibri"/>
                <a:cs typeface="Times New Roman"/>
              </a:rPr>
              <a:t>Library Skills for Primary Grades</a:t>
            </a:r>
            <a:r>
              <a:rPr lang="en-US" sz="1800" dirty="0">
                <a:ea typeface="Calibri"/>
                <a:cs typeface="Times New Roman"/>
              </a:rPr>
              <a:t>,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n-US" sz="1800" dirty="0" err="1" smtClean="0">
                <a:ea typeface="Calibri"/>
                <a:cs typeface="Times New Roman"/>
              </a:rPr>
              <a:t>n.d.</a:t>
            </a: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n-US" sz="1800" dirty="0">
                <a:ea typeface="Calibri"/>
                <a:cs typeface="Times New Roman"/>
              </a:rPr>
              <a:t>(1973). Milliken Publishing Company, </a:t>
            </a:r>
            <a:r>
              <a:rPr lang="en-US" sz="1800" dirty="0" smtClean="0">
                <a:ea typeface="Calibri"/>
                <a:cs typeface="Times New Roman"/>
              </a:rPr>
              <a:t>1973</a:t>
            </a:r>
            <a:r>
              <a:rPr lang="en-US" sz="1800" dirty="0">
                <a:ea typeface="Calibri"/>
                <a:cs typeface="Times New Roman"/>
              </a:rPr>
              <a:t> </a:t>
            </a:r>
            <a:r>
              <a:rPr lang="en-US" sz="1800" dirty="0" smtClean="0">
                <a:ea typeface="Calibri"/>
                <a:cs typeface="Times New Roman"/>
              </a:rPr>
              <a:t>   </a:t>
            </a:r>
            <a:r>
              <a:rPr lang="en-US" sz="1800" i="1" dirty="0" smtClean="0">
                <a:solidFill>
                  <a:prstClr val="white"/>
                </a:solidFill>
                <a:ea typeface="Calibri"/>
                <a:cs typeface="Times New Roman"/>
              </a:rPr>
              <a:t>(</a:t>
            </a:r>
            <a:r>
              <a:rPr lang="en-US" sz="1800" i="1" dirty="0">
                <a:solidFill>
                  <a:prstClr val="white"/>
                </a:solidFill>
                <a:ea typeface="Calibri"/>
                <a:cs typeface="Times New Roman"/>
              </a:rPr>
              <a:t>Authors name not available</a:t>
            </a:r>
            <a:r>
              <a:rPr lang="en-US" sz="1800" i="1" dirty="0" smtClean="0">
                <a:solidFill>
                  <a:prstClr val="white"/>
                </a:solidFill>
                <a:ea typeface="Calibri"/>
                <a:cs typeface="Times New Roman"/>
              </a:rPr>
              <a:t>) </a:t>
            </a:r>
            <a:endParaRPr lang="en-US" sz="1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00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Definition of the Dewey Decimal Classification System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Dewey Decimal Classification System Definition: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Is a system to organize books, and other materials, on the library shelves, so that we can find them.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Each book, or other item, has a </a:t>
            </a:r>
            <a:r>
              <a:rPr lang="en-US" sz="1800" dirty="0" smtClean="0">
                <a:solidFill>
                  <a:srgbClr val="FF0000"/>
                </a:solidFill>
              </a:rPr>
              <a:t>call number </a:t>
            </a:r>
            <a:r>
              <a:rPr lang="en-US" sz="1800" dirty="0" smtClean="0"/>
              <a:t>which is the books address for locating it on the shelf.  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The call number is located on the books </a:t>
            </a:r>
            <a:r>
              <a:rPr lang="en-US" sz="1800" dirty="0" smtClean="0">
                <a:solidFill>
                  <a:srgbClr val="FF0000"/>
                </a:solidFill>
              </a:rPr>
              <a:t>spine</a:t>
            </a:r>
            <a:r>
              <a:rPr lang="en-US" sz="1800" dirty="0" smtClean="0"/>
              <a:t>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Dewey Decimal Classification System has </a:t>
            </a:r>
            <a:r>
              <a:rPr lang="en-US" sz="1800" dirty="0" smtClean="0">
                <a:solidFill>
                  <a:srgbClr val="FF0000"/>
                </a:solidFill>
              </a:rPr>
              <a:t>10 main classes </a:t>
            </a:r>
            <a:r>
              <a:rPr lang="en-US" sz="1800" dirty="0" smtClean="0"/>
              <a:t>for organizing books and other library items.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41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10 Main Classes of the Dewey Decimal Classification System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/>
              <a:t>The Ten major headings in DDC are</a:t>
            </a:r>
            <a:r>
              <a:rPr lang="en-US" sz="2000" dirty="0" smtClean="0"/>
              <a:t>:</a:t>
            </a:r>
          </a:p>
          <a:p>
            <a:r>
              <a:rPr lang="en-US" sz="2000" b="1" u="sng" dirty="0" smtClean="0"/>
              <a:t>000</a:t>
            </a:r>
            <a:r>
              <a:rPr lang="en-US" sz="2000" b="1" dirty="0" smtClean="0"/>
              <a:t> </a:t>
            </a:r>
            <a:r>
              <a:rPr lang="en-US" sz="2000" b="1" dirty="0"/>
              <a:t>Generalities</a:t>
            </a:r>
            <a:endParaRPr lang="en-US" sz="2000" dirty="0"/>
          </a:p>
          <a:p>
            <a:r>
              <a:rPr lang="en-US" sz="2000" b="1" u="sng" dirty="0"/>
              <a:t>100</a:t>
            </a:r>
            <a:r>
              <a:rPr lang="en-US" sz="2000" b="1" dirty="0"/>
              <a:t> Philosophy and Psychology</a:t>
            </a:r>
            <a:endParaRPr lang="en-US" sz="2000" dirty="0"/>
          </a:p>
          <a:p>
            <a:r>
              <a:rPr lang="en-US" sz="2000" b="1" u="sng" dirty="0"/>
              <a:t>200</a:t>
            </a:r>
            <a:r>
              <a:rPr lang="en-US" sz="2000" b="1" dirty="0"/>
              <a:t> Religion</a:t>
            </a:r>
            <a:endParaRPr lang="en-US" sz="2000" dirty="0"/>
          </a:p>
          <a:p>
            <a:r>
              <a:rPr lang="en-US" sz="2000" b="1" u="sng" dirty="0"/>
              <a:t>300</a:t>
            </a:r>
            <a:r>
              <a:rPr lang="en-US" sz="2000" b="1" dirty="0"/>
              <a:t> Social sciences</a:t>
            </a:r>
            <a:endParaRPr lang="en-US" sz="2000" dirty="0"/>
          </a:p>
          <a:p>
            <a:r>
              <a:rPr lang="en-US" sz="2000" b="1" u="sng" dirty="0"/>
              <a:t>400</a:t>
            </a:r>
            <a:r>
              <a:rPr lang="en-US" sz="2000" b="1" dirty="0"/>
              <a:t> Language</a:t>
            </a:r>
            <a:endParaRPr lang="en-US" sz="2000" dirty="0"/>
          </a:p>
          <a:p>
            <a:r>
              <a:rPr lang="en-US" sz="2000" b="1" u="sng" dirty="0"/>
              <a:t>500</a:t>
            </a:r>
            <a:r>
              <a:rPr lang="en-US" sz="2000" b="1" dirty="0"/>
              <a:t> Natural sciences &amp; mathematics</a:t>
            </a:r>
            <a:endParaRPr lang="en-US" sz="2000" dirty="0"/>
          </a:p>
          <a:p>
            <a:r>
              <a:rPr lang="en-US" sz="2000" b="1" u="sng" dirty="0"/>
              <a:t>600</a:t>
            </a:r>
            <a:r>
              <a:rPr lang="en-US" sz="2000" b="1" dirty="0"/>
              <a:t> Technology (Applied sciences)</a:t>
            </a:r>
            <a:endParaRPr lang="en-US" sz="2000" dirty="0"/>
          </a:p>
          <a:p>
            <a:r>
              <a:rPr lang="en-US" sz="2000" b="1" u="sng" dirty="0"/>
              <a:t>700</a:t>
            </a:r>
            <a:r>
              <a:rPr lang="en-US" sz="2000" b="1" dirty="0"/>
              <a:t> The Arts</a:t>
            </a:r>
            <a:endParaRPr lang="en-US" sz="2000" dirty="0"/>
          </a:p>
          <a:p>
            <a:r>
              <a:rPr lang="en-US" sz="2000" b="1" u="sng" dirty="0"/>
              <a:t>800</a:t>
            </a:r>
            <a:r>
              <a:rPr lang="en-US" sz="2000" b="1" dirty="0"/>
              <a:t> Literature &amp; rhetoric</a:t>
            </a:r>
            <a:endParaRPr lang="en-US" sz="2000" dirty="0"/>
          </a:p>
          <a:p>
            <a:r>
              <a:rPr lang="en-US" sz="2000" b="1" u="sng" dirty="0"/>
              <a:t>900</a:t>
            </a:r>
            <a:r>
              <a:rPr lang="en-US" sz="2000" b="1" dirty="0"/>
              <a:t> Geography &amp; history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27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000 – Generalities</a:t>
            </a:r>
          </a:p>
          <a:p>
            <a:r>
              <a:rPr lang="en-US" sz="1600" dirty="0" smtClean="0"/>
              <a:t>001.9 		Weird Stuff like Bigfoot, Loch Ness Monster &amp; UFO’s</a:t>
            </a:r>
          </a:p>
          <a:p>
            <a:r>
              <a:rPr lang="en-US" sz="1600" dirty="0" smtClean="0"/>
              <a:t>004		Computers &amp; The Internet</a:t>
            </a:r>
          </a:p>
          <a:p>
            <a:r>
              <a:rPr lang="en-US" sz="1600" dirty="0" smtClean="0"/>
              <a:t>027		Libraries</a:t>
            </a:r>
          </a:p>
          <a:p>
            <a:r>
              <a:rPr lang="en-US" sz="1600" dirty="0" smtClean="0"/>
              <a:t>030		Guinness Book of World Records</a:t>
            </a:r>
          </a:p>
          <a:p>
            <a:r>
              <a:rPr lang="en-US" sz="1600" dirty="0" smtClean="0"/>
              <a:t>031		World Almanac</a:t>
            </a:r>
          </a:p>
          <a:p>
            <a:r>
              <a:rPr lang="en-US" sz="1600" dirty="0" smtClean="0"/>
              <a:t>060		Museums</a:t>
            </a:r>
          </a:p>
          <a:p>
            <a:r>
              <a:rPr lang="en-US" sz="1600" dirty="0" smtClean="0"/>
              <a:t>070		Newspapers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276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11144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1066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 smtClean="0"/>
              <a:t>100 – Philosophy Psychology &amp; Unexplained Phenomena</a:t>
            </a:r>
          </a:p>
          <a:p>
            <a:r>
              <a:rPr lang="en-US" sz="2000" dirty="0" smtClean="0"/>
              <a:t>133.1 	Ghost</a:t>
            </a:r>
          </a:p>
          <a:p>
            <a:r>
              <a:rPr lang="en-US" sz="2000" dirty="0" smtClean="0"/>
              <a:t>133.4 	Witchcraft</a:t>
            </a:r>
          </a:p>
          <a:p>
            <a:r>
              <a:rPr lang="en-US" sz="2000" dirty="0" smtClean="0"/>
              <a:t>133.5 	Astrology</a:t>
            </a:r>
          </a:p>
          <a:p>
            <a:r>
              <a:rPr lang="en-US" sz="2000" dirty="0" smtClean="0"/>
              <a:t>152.1 	Optical Illusions</a:t>
            </a:r>
          </a:p>
          <a:p>
            <a:r>
              <a:rPr lang="en-US" sz="2000" dirty="0" smtClean="0"/>
              <a:t>155.93 	Death &amp; Dying</a:t>
            </a:r>
          </a:p>
          <a:p>
            <a:r>
              <a:rPr lang="en-US" sz="2000" dirty="0" smtClean="0"/>
              <a:t>170		Values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6278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1333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5538"/>
            <a:ext cx="8229600" cy="40814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200 – Religion</a:t>
            </a:r>
          </a:p>
          <a:p>
            <a:r>
              <a:rPr lang="en-US" sz="2000" dirty="0" smtClean="0"/>
              <a:t>200’s 	Bible Stories</a:t>
            </a:r>
          </a:p>
          <a:p>
            <a:r>
              <a:rPr lang="en-US" sz="2000" dirty="0" smtClean="0"/>
              <a:t>230		Christianity</a:t>
            </a:r>
          </a:p>
          <a:p>
            <a:r>
              <a:rPr lang="en-US" sz="2000" dirty="0" smtClean="0"/>
              <a:t>290-291	Mythology</a:t>
            </a:r>
          </a:p>
          <a:p>
            <a:r>
              <a:rPr lang="en-US" sz="2000" dirty="0" smtClean="0"/>
              <a:t>292		Greek &amp; Roman Mythology</a:t>
            </a:r>
          </a:p>
          <a:p>
            <a:r>
              <a:rPr lang="en-US" sz="2000" dirty="0" smtClean="0"/>
              <a:t>292		Norse Mythology</a:t>
            </a:r>
          </a:p>
          <a:p>
            <a:r>
              <a:rPr lang="en-US" sz="2000" dirty="0" smtClean="0"/>
              <a:t>296		Judaism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671353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1123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00475"/>
            <a:ext cx="1238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724400"/>
            <a:ext cx="1009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300 – Social Studies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305.89		Indians of North America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306 		Families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306.89		Divorce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307		Communities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320’s		Government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324.6 		Elections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330’s 		Careers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332.4 		Money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355 – 359	Army &amp; Navy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362		Handicaps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363		Environmental Issues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363.23		Police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394.2		Holidays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398.2		Folklore &amp; Fairy Tales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398.8		Mother Goose &amp; Nursery Rhymes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5438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1899698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9773"/>
            <a:ext cx="1047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61" y="3143250"/>
            <a:ext cx="1095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36" y="4191000"/>
            <a:ext cx="685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495800"/>
            <a:ext cx="9048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48" y="5334000"/>
            <a:ext cx="76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106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400 – Language</a:t>
            </a:r>
          </a:p>
          <a:p>
            <a:r>
              <a:rPr lang="en-US" sz="1800" dirty="0" smtClean="0"/>
              <a:t>419		Sign Language</a:t>
            </a:r>
          </a:p>
          <a:p>
            <a:r>
              <a:rPr lang="en-US" sz="1800" dirty="0" smtClean="0"/>
              <a:t>423		Dictionaries</a:t>
            </a:r>
          </a:p>
          <a:p>
            <a:r>
              <a:rPr lang="en-US" sz="1800" dirty="0" smtClean="0"/>
              <a:t>430		German</a:t>
            </a:r>
          </a:p>
          <a:p>
            <a:r>
              <a:rPr lang="en-US" sz="1800" dirty="0" smtClean="0"/>
              <a:t>440		French</a:t>
            </a:r>
          </a:p>
          <a:p>
            <a:r>
              <a:rPr lang="en-US" sz="1800" dirty="0" smtClean="0"/>
              <a:t>450		Italian</a:t>
            </a:r>
          </a:p>
          <a:p>
            <a:r>
              <a:rPr lang="en-US" sz="1800" dirty="0" smtClean="0"/>
              <a:t>460		Spanish</a:t>
            </a:r>
          </a:p>
          <a:p>
            <a:r>
              <a:rPr lang="en-US" sz="1800" dirty="0" smtClean="0"/>
              <a:t>461.7		Russian</a:t>
            </a:r>
          </a:p>
          <a:p>
            <a:r>
              <a:rPr lang="en-US" sz="1800" dirty="0" smtClean="0"/>
              <a:t>492		Hebrew</a:t>
            </a:r>
          </a:p>
          <a:p>
            <a:r>
              <a:rPr lang="en-US" sz="1800" dirty="0" smtClean="0"/>
              <a:t>495.1		Chinese</a:t>
            </a:r>
          </a:p>
          <a:p>
            <a:r>
              <a:rPr lang="en-US" sz="1800" dirty="0" smtClean="0"/>
              <a:t>495.6		Japanese	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162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9429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393057"/>
            <a:ext cx="2667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680</Words>
  <Application>Microsoft Office PowerPoint</Application>
  <PresentationFormat>On-screen Show (4:3)</PresentationFormat>
  <Paragraphs>446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Dewey Decimal Classification System </vt:lpstr>
      <vt:lpstr>Who was Melvil Dewey?</vt:lpstr>
      <vt:lpstr>Definition of the Dewey Decimal Classification System</vt:lpstr>
      <vt:lpstr>10 Main Classes of the Dewey Decimal Classification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The Dewey Decimal Classification System: Call Numbers</vt:lpstr>
      <vt:lpstr>Call Numbers/Book Addresses </vt:lpstr>
      <vt:lpstr>Fiction Call Numbers</vt:lpstr>
      <vt:lpstr>Locating Fiction Books on the Shelf</vt:lpstr>
      <vt:lpstr>Review</vt:lpstr>
      <vt:lpstr> Review Answers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Dewey</dc:title>
  <dc:creator>Applegate</dc:creator>
  <cp:lastModifiedBy>Applegate</cp:lastModifiedBy>
  <cp:revision>66</cp:revision>
  <dcterms:created xsi:type="dcterms:W3CDTF">2013-07-20T18:27:21Z</dcterms:created>
  <dcterms:modified xsi:type="dcterms:W3CDTF">2015-06-28T06:15:47Z</dcterms:modified>
</cp:coreProperties>
</file>